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3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Отчет по лабораторной работе №1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2800" dirty="0" smtClean="0">
                <a:solidFill>
                  <a:schemeClr val="tx1"/>
                </a:solidFill>
              </a:rPr>
              <a:t>Дисциплина: Операционные системы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89213" y="187990"/>
            <a:ext cx="73003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/>
              <a:t>РОССИЙСКИЙ УНИВЕРСИТЕТ ДРУЖБЫ НАРОДОВ</a:t>
            </a:r>
          </a:p>
          <a:p>
            <a:pPr algn="ctr"/>
            <a:r>
              <a:rPr lang="ru-RU" dirty="0"/>
              <a:t>Факультет физико-математических и естественных наук</a:t>
            </a:r>
          </a:p>
          <a:p>
            <a:pPr algn="ctr"/>
            <a:r>
              <a:rPr lang="ru-RU" dirty="0"/>
              <a:t>Кафедра прикладной информатики и теории вероятностей</a:t>
            </a:r>
          </a:p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9279023" y="5842337"/>
            <a:ext cx="29129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2000" dirty="0" smtClean="0"/>
              <a:t>Отчет подготовила</a:t>
            </a:r>
          </a:p>
          <a:p>
            <a:pPr algn="r"/>
            <a:r>
              <a:rPr lang="ru-RU" sz="2000" dirty="0" err="1" smtClean="0"/>
              <a:t>Алмазова</a:t>
            </a:r>
            <a:r>
              <a:rPr lang="ru-RU" sz="2000" dirty="0" smtClean="0"/>
              <a:t> Елизавета,</a:t>
            </a:r>
          </a:p>
          <a:p>
            <a:pPr algn="r"/>
            <a:r>
              <a:rPr lang="ru-RU" sz="2000" dirty="0" smtClean="0"/>
              <a:t>группа НПМбд-01-21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64539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23" t="-842" r="-294" b="5686"/>
          <a:stretch/>
        </p:blipFill>
        <p:spPr bwMode="auto">
          <a:xfrm>
            <a:off x="3144202" y="267335"/>
            <a:ext cx="5903595" cy="63233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0085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04" t="8" r="-1" b="4833"/>
          <a:stretch/>
        </p:blipFill>
        <p:spPr bwMode="auto">
          <a:xfrm>
            <a:off x="3296772" y="413946"/>
            <a:ext cx="5718273" cy="61465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6604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629"/>
          <a:stretch/>
        </p:blipFill>
        <p:spPr bwMode="auto">
          <a:xfrm>
            <a:off x="1107244" y="1798516"/>
            <a:ext cx="10232618" cy="35617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2548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3156294"/>
            <a:ext cx="12191999" cy="1280890"/>
          </a:xfrm>
        </p:spPr>
        <p:txBody>
          <a:bodyPr>
            <a:normAutofit/>
          </a:bodyPr>
          <a:lstStyle/>
          <a:p>
            <a:pPr algn="ctr"/>
            <a:r>
              <a:rPr lang="ru-RU" sz="5400" dirty="0" smtClean="0">
                <a:solidFill>
                  <a:schemeClr val="tx1"/>
                </a:solidFill>
              </a:rPr>
              <a:t>Спасибо за внимание!</a:t>
            </a:r>
            <a:endParaRPr lang="ru-RU" sz="5400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773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Цель работы и задание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66092" y="2180492"/>
            <a:ext cx="9694985" cy="3777622"/>
          </a:xfrm>
        </p:spPr>
        <p:txBody>
          <a:bodyPr/>
          <a:lstStyle/>
          <a:p>
            <a:pPr marL="0" indent="0" algn="just" latinLnBrk="1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Цель </a:t>
            </a:r>
            <a:r>
              <a:rPr lang="ru-RU" sz="2000" dirty="0">
                <a:solidFill>
                  <a:schemeClr val="tx1"/>
                </a:solidFill>
              </a:rPr>
              <a:t>работы: приобретение практических навыков установки </a:t>
            </a:r>
            <a:r>
              <a:rPr lang="ru-RU" sz="2000" dirty="0" smtClean="0">
                <a:solidFill>
                  <a:schemeClr val="tx1"/>
                </a:solidFill>
              </a:rPr>
              <a:t>операционной </a:t>
            </a:r>
            <a:r>
              <a:rPr lang="ru-RU" sz="2000" dirty="0">
                <a:solidFill>
                  <a:schemeClr val="tx1"/>
                </a:solidFill>
              </a:rPr>
              <a:t>системы на виртуальную машину, настройки минимально необходимых для дальнейшей работы сервисов.</a:t>
            </a:r>
          </a:p>
          <a:p>
            <a:pPr marL="0" indent="0" algn="just" latinLnBrk="1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</a:t>
            </a:r>
            <a:r>
              <a:rPr lang="en-US" sz="2000" dirty="0" err="1" smtClean="0">
                <a:solidFill>
                  <a:schemeClr val="tx1"/>
                </a:solidFill>
              </a:rPr>
              <a:t>Задание</a:t>
            </a:r>
            <a:r>
              <a:rPr lang="en-US" sz="2000" dirty="0">
                <a:solidFill>
                  <a:schemeClr val="tx1"/>
                </a:solidFill>
              </a:rPr>
              <a:t>:</a:t>
            </a:r>
            <a:r>
              <a:rPr lang="ru-RU" sz="2000" dirty="0">
                <a:solidFill>
                  <a:schemeClr val="tx1"/>
                </a:solidFill>
              </a:rPr>
              <a:t> установить операционную систему </a:t>
            </a:r>
            <a:r>
              <a:rPr lang="en-US" sz="2000" dirty="0">
                <a:solidFill>
                  <a:schemeClr val="tx1"/>
                </a:solidFill>
              </a:rPr>
              <a:t>Fedora </a:t>
            </a:r>
            <a:r>
              <a:rPr lang="ru-RU" sz="2000" dirty="0">
                <a:solidFill>
                  <a:schemeClr val="tx1"/>
                </a:solidFill>
              </a:rPr>
              <a:t>на виртуальную машину </a:t>
            </a:r>
            <a:r>
              <a:rPr lang="en-US" sz="2000" dirty="0" err="1">
                <a:solidFill>
                  <a:schemeClr val="tx1"/>
                </a:solidFill>
              </a:rPr>
              <a:t>VirtualBox</a:t>
            </a:r>
            <a:r>
              <a:rPr lang="ru-RU" sz="2000" dirty="0">
                <a:solidFill>
                  <a:schemeClr val="tx1"/>
                </a:solidFill>
              </a:rPr>
              <a:t> и выполнить настройку минимально </a:t>
            </a:r>
            <a:r>
              <a:rPr lang="ru-RU" sz="2000" dirty="0" smtClean="0">
                <a:solidFill>
                  <a:schemeClr val="tx1"/>
                </a:solidFill>
              </a:rPr>
              <a:t>необходимых </a:t>
            </a:r>
            <a:r>
              <a:rPr lang="ru-RU" sz="2000" dirty="0">
                <a:solidFill>
                  <a:schemeClr val="tx1"/>
                </a:solidFill>
              </a:rPr>
              <a:t>для дальнейшей работы сервисов.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507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24001" y="624110"/>
            <a:ext cx="10668000" cy="1280890"/>
          </a:xfrm>
        </p:spPr>
        <p:txBody>
          <a:bodyPr>
            <a:normAutofit/>
          </a:bodyPr>
          <a:lstStyle/>
          <a:p>
            <a:r>
              <a:rPr lang="ru-RU" sz="3200" dirty="0" smtClean="0"/>
              <a:t>Ход работы.  Создание каталога для виртуальных машин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50550" y="3053862"/>
            <a:ext cx="4654062" cy="1975337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Создала папку </a:t>
            </a:r>
            <a:r>
              <a:rPr lang="en-US" sz="2000" dirty="0" err="1" smtClean="0">
                <a:solidFill>
                  <a:schemeClr val="tx1"/>
                </a:solidFill>
              </a:rPr>
              <a:t>eaalmazova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smtClean="0">
                <a:solidFill>
                  <a:schemeClr val="tx1"/>
                </a:solidFill>
              </a:rPr>
              <a:t>на диске </a:t>
            </a:r>
            <a:r>
              <a:rPr lang="en-US" sz="2000" dirty="0" smtClean="0">
                <a:solidFill>
                  <a:schemeClr val="tx1"/>
                </a:solidFill>
              </a:rPr>
              <a:t>D:</a:t>
            </a:r>
            <a:r>
              <a:rPr lang="ru-RU" sz="2000" dirty="0" smtClean="0">
                <a:solidFill>
                  <a:schemeClr val="tx1"/>
                </a:solidFill>
              </a:rPr>
              <a:t> для дальнейшего расположения виртуальных машин.</a:t>
            </a:r>
            <a:endParaRPr lang="ru-RU" sz="2000" dirty="0">
              <a:solidFill>
                <a:schemeClr val="tx1"/>
              </a:solidFill>
            </a:endParaRPr>
          </a:p>
        </p:txBody>
      </p:sp>
      <p:pic>
        <p:nvPicPr>
          <p:cNvPr id="6" name="Рисунок 5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533" b="12218"/>
          <a:stretch/>
        </p:blipFill>
        <p:spPr bwMode="auto">
          <a:xfrm>
            <a:off x="577874" y="1905000"/>
            <a:ext cx="5221605" cy="47332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57075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47446" y="624110"/>
            <a:ext cx="10644553" cy="1280890"/>
          </a:xfrm>
        </p:spPr>
        <p:txBody>
          <a:bodyPr>
            <a:normAutofit/>
          </a:bodyPr>
          <a:lstStyle/>
          <a:p>
            <a:r>
              <a:rPr lang="ru-RU" sz="3200" dirty="0" smtClean="0"/>
              <a:t>Ход работы. Создание виртуальной машины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5846" y="1928446"/>
            <a:ext cx="4319000" cy="492955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В приложении </a:t>
            </a:r>
            <a:r>
              <a:rPr lang="en-US" sz="2000" dirty="0" err="1" smtClean="0">
                <a:solidFill>
                  <a:schemeClr val="tx1"/>
                </a:solidFill>
              </a:rPr>
              <a:t>VirtualBox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smtClean="0">
                <a:solidFill>
                  <a:schemeClr val="tx1"/>
                </a:solidFill>
              </a:rPr>
              <a:t>я создала виртуальную машину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eaalmazova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ru-RU" sz="2000" dirty="0" smtClean="0">
                <a:solidFill>
                  <a:schemeClr val="tx1"/>
                </a:solidFill>
              </a:rPr>
              <a:t>с характеристиками:</a:t>
            </a:r>
          </a:p>
          <a:p>
            <a:pPr algn="just"/>
            <a:r>
              <a:rPr lang="ru-RU" sz="2000" dirty="0" smtClean="0">
                <a:solidFill>
                  <a:schemeClr val="tx1"/>
                </a:solidFill>
              </a:rPr>
              <a:t>Тип ОС – </a:t>
            </a:r>
            <a:r>
              <a:rPr lang="en-US" sz="2000" dirty="0" smtClean="0">
                <a:solidFill>
                  <a:schemeClr val="tx1"/>
                </a:solidFill>
              </a:rPr>
              <a:t>Linux, Fedora(64 bit);</a:t>
            </a:r>
          </a:p>
          <a:p>
            <a:pPr algn="just"/>
            <a:r>
              <a:rPr lang="ru-RU" sz="2000" dirty="0" smtClean="0">
                <a:solidFill>
                  <a:schemeClr val="tx1"/>
                </a:solidFill>
              </a:rPr>
              <a:t>Основная память – 4 ГБ</a:t>
            </a:r>
            <a:r>
              <a:rPr lang="en-US" sz="2000" dirty="0" smtClean="0">
                <a:solidFill>
                  <a:schemeClr val="tx1"/>
                </a:solidFill>
              </a:rPr>
              <a:t>;</a:t>
            </a:r>
          </a:p>
          <a:p>
            <a:pPr algn="just"/>
            <a:r>
              <a:rPr lang="ru-RU" sz="2000" dirty="0" smtClean="0">
                <a:solidFill>
                  <a:schemeClr val="tx1"/>
                </a:solidFill>
              </a:rPr>
              <a:t>Жесткий диск – загрузочный, </a:t>
            </a:r>
            <a:r>
              <a:rPr lang="en-US" sz="2000" dirty="0" smtClean="0">
                <a:solidFill>
                  <a:schemeClr val="tx1"/>
                </a:solidFill>
              </a:rPr>
              <a:t>VDI</a:t>
            </a:r>
            <a:r>
              <a:rPr lang="ru-RU" sz="2000" dirty="0" smtClean="0">
                <a:solidFill>
                  <a:schemeClr val="tx1"/>
                </a:solidFill>
              </a:rPr>
              <a:t>, динамический виртуальный диск;</a:t>
            </a:r>
          </a:p>
          <a:p>
            <a:pPr algn="just"/>
            <a:r>
              <a:rPr lang="ru-RU" sz="2000" dirty="0" smtClean="0">
                <a:solidFill>
                  <a:schemeClr val="tx1"/>
                </a:solidFill>
              </a:rPr>
              <a:t>Размер диска – 100 Гб.</a:t>
            </a:r>
          </a:p>
          <a:p>
            <a:pPr marL="0" indent="0" algn="just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Добавила новый привод оптических дисков, выбрав скачанный образ диска.</a:t>
            </a:r>
          </a:p>
          <a:p>
            <a:pPr marL="0" indent="0" algn="just">
              <a:buNone/>
            </a:pPr>
            <a:endParaRPr lang="ru-RU" sz="200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7" t="10526" r="418" b="24215"/>
          <a:stretch/>
        </p:blipFill>
        <p:spPr bwMode="auto">
          <a:xfrm>
            <a:off x="4494846" y="2133600"/>
            <a:ext cx="7527962" cy="41898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4967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94339" y="624110"/>
            <a:ext cx="10597662" cy="1280890"/>
          </a:xfrm>
        </p:spPr>
        <p:txBody>
          <a:bodyPr>
            <a:normAutofit/>
          </a:bodyPr>
          <a:lstStyle/>
          <a:p>
            <a:r>
              <a:rPr lang="ru-RU" sz="3200" dirty="0" smtClean="0"/>
              <a:t>Ход работы. Настройка установки ОС и создание учетной записи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636523" y="2283799"/>
            <a:ext cx="3337624" cy="399977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Выбрала часовой пояс (Москва), английскую раскладку и оставила место установки ОС без изменений. 	Перезапустила ВМ, вручную отключила оптический диск, установила имя и пароль пользователя.</a:t>
            </a:r>
            <a:endParaRPr lang="ru-RU" sz="2000" dirty="0">
              <a:solidFill>
                <a:schemeClr val="tx1"/>
              </a:solidFill>
            </a:endParaRPr>
          </a:p>
        </p:txBody>
      </p:sp>
      <p:pic>
        <p:nvPicPr>
          <p:cNvPr id="5" name="Рисунок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5" t="-211" r="-176" b="5052"/>
          <a:stretch/>
        </p:blipFill>
        <p:spPr bwMode="auto">
          <a:xfrm>
            <a:off x="288127" y="1905000"/>
            <a:ext cx="3991978" cy="42655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Рисунок 5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67" t="-422" r="177" b="5261"/>
          <a:stretch/>
        </p:blipFill>
        <p:spPr bwMode="auto">
          <a:xfrm>
            <a:off x="4445729" y="1905000"/>
            <a:ext cx="3972940" cy="42655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3200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47446" y="624110"/>
            <a:ext cx="10644553" cy="1280890"/>
          </a:xfrm>
        </p:spPr>
        <p:txBody>
          <a:bodyPr>
            <a:normAutofit/>
          </a:bodyPr>
          <a:lstStyle/>
          <a:p>
            <a:r>
              <a:rPr lang="ru-RU" sz="3200" dirty="0" smtClean="0"/>
              <a:t>Ход работы. Подключение образа диска дополнений гостевой ОС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5243" y="2490250"/>
            <a:ext cx="3284050" cy="3777622"/>
          </a:xfrm>
        </p:spPr>
        <p:txBody>
          <a:bodyPr>
            <a:normAutofit/>
          </a:bodyPr>
          <a:lstStyle/>
          <a:p>
            <a:pPr marL="0" lvl="0" indent="0" algn="just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</a:t>
            </a:r>
            <a:r>
              <a:rPr lang="ru-RU" sz="2000" dirty="0">
                <a:solidFill>
                  <a:schemeClr val="tx1"/>
                </a:solidFill>
              </a:rPr>
              <a:t>В меню Устройства ВМ подключила образ диска дополнений гостевой ОС. Ввела пароль пользователя </a:t>
            </a:r>
            <a:r>
              <a:rPr lang="en-US" sz="2000" dirty="0">
                <a:solidFill>
                  <a:schemeClr val="tx1"/>
                </a:solidFill>
              </a:rPr>
              <a:t>root</a:t>
            </a:r>
            <a:r>
              <a:rPr lang="ru-RU" sz="2000" dirty="0">
                <a:solidFill>
                  <a:schemeClr val="tx1"/>
                </a:solidFill>
              </a:rPr>
              <a:t>. После окончания </a:t>
            </a:r>
            <a:r>
              <a:rPr lang="ru-RU" sz="2000" dirty="0" smtClean="0">
                <a:solidFill>
                  <a:schemeClr val="tx1"/>
                </a:solidFill>
              </a:rPr>
              <a:t>установки </a:t>
            </a:r>
            <a:r>
              <a:rPr lang="ru-RU" sz="2000" dirty="0">
                <a:solidFill>
                  <a:schemeClr val="tx1"/>
                </a:solidFill>
              </a:rPr>
              <a:t>перезапустила ВМ.</a:t>
            </a:r>
          </a:p>
          <a:p>
            <a:pPr marL="0" indent="0" algn="just">
              <a:buNone/>
            </a:pPr>
            <a:endParaRPr lang="ru-RU" sz="200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04" r="179" b="47562"/>
          <a:stretch/>
        </p:blipFill>
        <p:spPr bwMode="auto">
          <a:xfrm>
            <a:off x="4583724" y="1905000"/>
            <a:ext cx="7338646" cy="43628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1287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96463" y="682726"/>
            <a:ext cx="8911687" cy="1280890"/>
          </a:xfrm>
        </p:spPr>
        <p:txBody>
          <a:bodyPr/>
          <a:lstStyle/>
          <a:p>
            <a:r>
              <a:rPr lang="ru-RU" sz="3200" dirty="0" smtClean="0">
                <a:solidFill>
                  <a:schemeClr val="tx1"/>
                </a:solidFill>
              </a:rPr>
              <a:t>Вывод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67789" y="2450123"/>
            <a:ext cx="9169034" cy="3777622"/>
          </a:xfrm>
        </p:spPr>
        <p:txBody>
          <a:bodyPr/>
          <a:lstStyle/>
          <a:p>
            <a:pPr marL="0" indent="0" algn="just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В </a:t>
            </a:r>
            <a:r>
              <a:rPr lang="ru-RU" sz="2000" dirty="0">
                <a:solidFill>
                  <a:schemeClr val="tx1"/>
                </a:solidFill>
              </a:rPr>
              <a:t>ходе выполнения данной лабораторной работы я узнала, что такое виртуальная машина и как она работает, получила практические навыки установки операционной системы </a:t>
            </a:r>
            <a:r>
              <a:rPr lang="vi-VN" sz="2000" dirty="0">
                <a:solidFill>
                  <a:schemeClr val="tx1"/>
                </a:solidFill>
              </a:rPr>
              <a:t>Fedora </a:t>
            </a:r>
            <a:r>
              <a:rPr lang="ru-RU" sz="2000" dirty="0">
                <a:solidFill>
                  <a:schemeClr val="tx1"/>
                </a:solidFill>
              </a:rPr>
              <a:t>на виртуальную машину, настройки минимально необходимых для дальнейшей работы сервисов</a:t>
            </a:r>
            <a:r>
              <a:rPr lang="ru-RU" sz="2000" dirty="0" smtClean="0">
                <a:solidFill>
                  <a:schemeClr val="tx1"/>
                </a:solidFill>
              </a:rPr>
              <a:t>.</a:t>
            </a:r>
            <a:endParaRPr lang="ru-RU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95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08186" y="659279"/>
            <a:ext cx="8911687" cy="1280890"/>
          </a:xfrm>
        </p:spPr>
        <p:txBody>
          <a:bodyPr>
            <a:normAutofit/>
          </a:bodyPr>
          <a:lstStyle/>
          <a:p>
            <a:r>
              <a:rPr lang="ru-RU" sz="3200" dirty="0" smtClean="0"/>
              <a:t>Домашнее задание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197969" y="2133599"/>
            <a:ext cx="4119074" cy="377762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Я </a:t>
            </a:r>
            <a:r>
              <a:rPr lang="ru-RU" sz="2000" dirty="0">
                <a:solidFill>
                  <a:schemeClr val="tx1"/>
                </a:solidFill>
              </a:rPr>
              <a:t>открыла терминал и проанализировала последовательность загрузки системы, выполнив команду </a:t>
            </a:r>
            <a:r>
              <a:rPr lang="en-US" sz="2000" dirty="0" err="1">
                <a:solidFill>
                  <a:schemeClr val="tx1"/>
                </a:solidFill>
              </a:rPr>
              <a:t>dmesg</a:t>
            </a:r>
            <a:r>
              <a:rPr lang="ru-RU" sz="2000" dirty="0">
                <a:solidFill>
                  <a:schemeClr val="tx1"/>
                </a:solidFill>
              </a:rPr>
              <a:t>. Я просмотрела вывод этой команды с помощью команды </a:t>
            </a:r>
            <a:r>
              <a:rPr lang="en-US" sz="2000" dirty="0" err="1">
                <a:solidFill>
                  <a:schemeClr val="tx1"/>
                </a:solidFill>
              </a:rPr>
              <a:t>dmesg</a:t>
            </a:r>
            <a:r>
              <a:rPr lang="ru-RU" sz="2000" dirty="0">
                <a:solidFill>
                  <a:schemeClr val="tx1"/>
                </a:solidFill>
              </a:rPr>
              <a:t> | </a:t>
            </a:r>
            <a:r>
              <a:rPr lang="en-US" sz="2000" dirty="0" smtClean="0">
                <a:solidFill>
                  <a:schemeClr val="tx1"/>
                </a:solidFill>
              </a:rPr>
              <a:t>less</a:t>
            </a:r>
            <a:r>
              <a:rPr lang="ru-RU" sz="2000" dirty="0" smtClean="0">
                <a:solidFill>
                  <a:schemeClr val="tx1"/>
                </a:solidFill>
              </a:rPr>
              <a:t>.</a:t>
            </a:r>
            <a:endParaRPr lang="ru-RU" sz="2000" dirty="0">
              <a:solidFill>
                <a:schemeClr val="tx1"/>
              </a:solidFill>
            </a:endParaRPr>
          </a:p>
        </p:txBody>
      </p:sp>
      <p:pic>
        <p:nvPicPr>
          <p:cNvPr id="4" name="Рисунок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67" t="209" r="174" b="5465"/>
          <a:stretch/>
        </p:blipFill>
        <p:spPr bwMode="auto">
          <a:xfrm>
            <a:off x="1168814" y="1417958"/>
            <a:ext cx="4895215" cy="52089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9605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96464" y="659279"/>
            <a:ext cx="8911687" cy="1280890"/>
          </a:xfrm>
        </p:spPr>
        <p:txBody>
          <a:bodyPr>
            <a:normAutofit/>
          </a:bodyPr>
          <a:lstStyle/>
          <a:p>
            <a:r>
              <a:rPr lang="ru-RU" sz="3200" dirty="0" smtClean="0"/>
              <a:t>Домашнее задание</a:t>
            </a:r>
            <a:endParaRPr lang="ru-RU" sz="32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27538" y="1711568"/>
            <a:ext cx="11430001" cy="4536831"/>
          </a:xfrm>
        </p:spPr>
        <p:txBody>
          <a:bodyPr>
            <a:normAutofit/>
          </a:bodyPr>
          <a:lstStyle/>
          <a:p>
            <a:pPr marL="0" indent="0" algn="just" latinLnBrk="1">
              <a:buNone/>
            </a:pPr>
            <a:r>
              <a:rPr lang="ru-RU" sz="2000" dirty="0" smtClean="0">
                <a:solidFill>
                  <a:schemeClr val="tx1"/>
                </a:solidFill>
              </a:rPr>
              <a:t>	Использовав </a:t>
            </a:r>
            <a:r>
              <a:rPr lang="ru-RU" sz="2000" dirty="0">
                <a:solidFill>
                  <a:schemeClr val="tx1"/>
                </a:solidFill>
              </a:rPr>
              <a:t>поиск с помощью </a:t>
            </a:r>
            <a:r>
              <a:rPr lang="en-US" sz="2000" dirty="0" err="1">
                <a:solidFill>
                  <a:schemeClr val="tx1"/>
                </a:solidFill>
              </a:rPr>
              <a:t>grep</a:t>
            </a:r>
            <a:r>
              <a:rPr lang="ru-RU" sz="2000" dirty="0">
                <a:solidFill>
                  <a:schemeClr val="tx1"/>
                </a:solidFill>
              </a:rPr>
              <a:t> (команда </a:t>
            </a:r>
            <a:r>
              <a:rPr lang="en-US" sz="2000" dirty="0" err="1">
                <a:solidFill>
                  <a:schemeClr val="tx1"/>
                </a:solidFill>
              </a:rPr>
              <a:t>dmesg</a:t>
            </a:r>
            <a:r>
              <a:rPr lang="ru-RU" sz="2000" dirty="0">
                <a:solidFill>
                  <a:schemeClr val="tx1"/>
                </a:solidFill>
              </a:rPr>
              <a:t> | </a:t>
            </a:r>
            <a:r>
              <a:rPr lang="en-US" sz="2000" dirty="0" err="1">
                <a:solidFill>
                  <a:schemeClr val="tx1"/>
                </a:solidFill>
              </a:rPr>
              <a:t>grep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ru-RU" sz="2000" dirty="0">
                <a:solidFill>
                  <a:schemeClr val="tx1"/>
                </a:solidFill>
              </a:rPr>
              <a:t>–</a:t>
            </a:r>
            <a:r>
              <a:rPr lang="en-US" sz="2000" dirty="0" err="1">
                <a:solidFill>
                  <a:schemeClr val="tx1"/>
                </a:solidFill>
              </a:rPr>
              <a:t>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ru-RU" sz="2000" dirty="0">
                <a:solidFill>
                  <a:schemeClr val="tx1"/>
                </a:solidFill>
              </a:rPr>
              <a:t>“&lt;запрос&gt;”), я получила следующую </a:t>
            </a:r>
            <a:r>
              <a:rPr lang="ru-RU" sz="2000" dirty="0" smtClean="0">
                <a:solidFill>
                  <a:schemeClr val="tx1"/>
                </a:solidFill>
              </a:rPr>
              <a:t>информацию:</a:t>
            </a:r>
            <a:endParaRPr lang="ru-RU" sz="2000" dirty="0">
              <a:solidFill>
                <a:schemeClr val="tx1"/>
              </a:solidFill>
            </a:endParaRPr>
          </a:p>
          <a:p>
            <a:pPr lvl="0" algn="just" latinLnBrk="1"/>
            <a:r>
              <a:rPr lang="ru-RU" sz="2000" dirty="0">
                <a:solidFill>
                  <a:schemeClr val="tx1"/>
                </a:solidFill>
              </a:rPr>
              <a:t>Версия ядра </a:t>
            </a:r>
            <a:r>
              <a:rPr lang="en-US" sz="2000" dirty="0">
                <a:solidFill>
                  <a:schemeClr val="tx1"/>
                </a:solidFill>
              </a:rPr>
              <a:t>Linux (“Linux version”)</a:t>
            </a:r>
            <a:r>
              <a:rPr lang="vi-VN" sz="2000" dirty="0">
                <a:solidFill>
                  <a:schemeClr val="tx1"/>
                </a:solidFill>
              </a:rPr>
              <a:t>;</a:t>
            </a:r>
            <a:endParaRPr lang="ru-RU" sz="2000" dirty="0">
              <a:solidFill>
                <a:schemeClr val="tx1"/>
              </a:solidFill>
            </a:endParaRPr>
          </a:p>
          <a:p>
            <a:pPr lvl="0" algn="just" latinLnBrk="1"/>
            <a:r>
              <a:rPr lang="ru-RU" sz="2000" dirty="0">
                <a:solidFill>
                  <a:schemeClr val="tx1"/>
                </a:solidFill>
              </a:rPr>
              <a:t>Частота процессора (</a:t>
            </a:r>
            <a:r>
              <a:rPr lang="en-US" sz="2000" dirty="0">
                <a:solidFill>
                  <a:schemeClr val="tx1"/>
                </a:solidFill>
              </a:rPr>
              <a:t>“processor”</a:t>
            </a:r>
            <a:r>
              <a:rPr lang="ru-RU" sz="2000" dirty="0">
                <a:solidFill>
                  <a:schemeClr val="tx1"/>
                </a:solidFill>
              </a:rPr>
              <a:t>)</a:t>
            </a:r>
            <a:r>
              <a:rPr lang="vi-VN" sz="2000" dirty="0">
                <a:solidFill>
                  <a:schemeClr val="tx1"/>
                </a:solidFill>
              </a:rPr>
              <a:t>;</a:t>
            </a:r>
            <a:endParaRPr lang="ru-RU" sz="2000" dirty="0">
              <a:solidFill>
                <a:schemeClr val="tx1"/>
              </a:solidFill>
            </a:endParaRPr>
          </a:p>
          <a:p>
            <a:pPr lvl="0" algn="just" latinLnBrk="1"/>
            <a:r>
              <a:rPr lang="ru-RU" sz="2000" dirty="0">
                <a:solidFill>
                  <a:schemeClr val="tx1"/>
                </a:solidFill>
              </a:rPr>
              <a:t>Модель процессора</a:t>
            </a:r>
            <a:r>
              <a:rPr lang="en-US" sz="2000" dirty="0">
                <a:solidFill>
                  <a:schemeClr val="tx1"/>
                </a:solidFill>
              </a:rPr>
              <a:t> (“CPU0”)</a:t>
            </a:r>
            <a:r>
              <a:rPr lang="vi-VN" sz="2000" dirty="0">
                <a:solidFill>
                  <a:schemeClr val="tx1"/>
                </a:solidFill>
              </a:rPr>
              <a:t>;</a:t>
            </a:r>
            <a:endParaRPr lang="ru-RU" sz="2000" dirty="0">
              <a:solidFill>
                <a:schemeClr val="tx1"/>
              </a:solidFill>
            </a:endParaRPr>
          </a:p>
          <a:p>
            <a:pPr lvl="0" algn="just" latinLnBrk="1"/>
            <a:r>
              <a:rPr lang="ru-RU" sz="2000" dirty="0">
                <a:solidFill>
                  <a:schemeClr val="tx1"/>
                </a:solidFill>
              </a:rPr>
              <a:t>Объем доступной оперативной памяти (“</a:t>
            </a:r>
            <a:r>
              <a:rPr lang="en-US" sz="2000" dirty="0">
                <a:solidFill>
                  <a:schemeClr val="tx1"/>
                </a:solidFill>
              </a:rPr>
              <a:t>Memory</a:t>
            </a:r>
            <a:r>
              <a:rPr lang="ru-RU" sz="2000" dirty="0">
                <a:solidFill>
                  <a:schemeClr val="tx1"/>
                </a:solidFill>
              </a:rPr>
              <a:t>”)</a:t>
            </a:r>
            <a:r>
              <a:rPr lang="vi-VN" sz="2000" dirty="0">
                <a:solidFill>
                  <a:schemeClr val="tx1"/>
                </a:solidFill>
              </a:rPr>
              <a:t>;</a:t>
            </a:r>
            <a:endParaRPr lang="ru-RU" sz="2000" dirty="0">
              <a:solidFill>
                <a:schemeClr val="tx1"/>
              </a:solidFill>
            </a:endParaRPr>
          </a:p>
          <a:p>
            <a:pPr lvl="0" algn="just" latinLnBrk="1"/>
            <a:r>
              <a:rPr lang="ru-RU" sz="2000" dirty="0">
                <a:solidFill>
                  <a:schemeClr val="tx1"/>
                </a:solidFill>
              </a:rPr>
              <a:t>Тип обнаруженного гипервизора</a:t>
            </a:r>
            <a:r>
              <a:rPr lang="en-US" sz="2000" dirty="0">
                <a:solidFill>
                  <a:schemeClr val="tx1"/>
                </a:solidFill>
              </a:rPr>
              <a:t> (“Hypervisor”)</a:t>
            </a:r>
            <a:r>
              <a:rPr lang="vi-VN" sz="2000" dirty="0">
                <a:solidFill>
                  <a:schemeClr val="tx1"/>
                </a:solidFill>
              </a:rPr>
              <a:t>;</a:t>
            </a:r>
            <a:endParaRPr lang="ru-RU" sz="2000" dirty="0">
              <a:solidFill>
                <a:schemeClr val="tx1"/>
              </a:solidFill>
            </a:endParaRPr>
          </a:p>
          <a:p>
            <a:pPr lvl="0" algn="just" latinLnBrk="1"/>
            <a:r>
              <a:rPr lang="ru-RU" sz="2000" dirty="0">
                <a:solidFill>
                  <a:schemeClr val="tx1"/>
                </a:solidFill>
              </a:rPr>
              <a:t>Тип файловой системы корневого раздела (“</a:t>
            </a:r>
            <a:r>
              <a:rPr lang="en-US" sz="2000" dirty="0">
                <a:solidFill>
                  <a:schemeClr val="tx1"/>
                </a:solidFill>
              </a:rPr>
              <a:t>root</a:t>
            </a:r>
            <a:r>
              <a:rPr lang="ru-RU" sz="2000" dirty="0">
                <a:solidFill>
                  <a:schemeClr val="tx1"/>
                </a:solidFill>
              </a:rPr>
              <a:t>”, “</a:t>
            </a:r>
            <a:r>
              <a:rPr lang="en-US" sz="2000" dirty="0">
                <a:solidFill>
                  <a:schemeClr val="tx1"/>
                </a:solidFill>
              </a:rPr>
              <a:t>File system</a:t>
            </a:r>
            <a:r>
              <a:rPr lang="ru-RU" sz="2000" dirty="0">
                <a:solidFill>
                  <a:schemeClr val="tx1"/>
                </a:solidFill>
              </a:rPr>
              <a:t>”, “</a:t>
            </a:r>
            <a:r>
              <a:rPr lang="en-US" sz="2000" dirty="0">
                <a:solidFill>
                  <a:schemeClr val="tx1"/>
                </a:solidFill>
              </a:rPr>
              <a:t>mount</a:t>
            </a:r>
            <a:r>
              <a:rPr lang="ru-RU" sz="2000" dirty="0">
                <a:solidFill>
                  <a:schemeClr val="tx1"/>
                </a:solidFill>
              </a:rPr>
              <a:t>”)</a:t>
            </a:r>
            <a:r>
              <a:rPr lang="vi-VN" sz="2000" dirty="0">
                <a:solidFill>
                  <a:schemeClr val="tx1"/>
                </a:solidFill>
              </a:rPr>
              <a:t>;</a:t>
            </a:r>
            <a:endParaRPr lang="ru-RU" sz="2000" dirty="0">
              <a:solidFill>
                <a:schemeClr val="tx1"/>
              </a:solidFill>
            </a:endParaRPr>
          </a:p>
          <a:p>
            <a:pPr lvl="0" algn="just" latinLnBrk="1"/>
            <a:r>
              <a:rPr lang="ru-RU" sz="2000" dirty="0">
                <a:solidFill>
                  <a:schemeClr val="tx1"/>
                </a:solidFill>
              </a:rPr>
              <a:t>Последовательность монтирования файловых систем (“</a:t>
            </a:r>
            <a:r>
              <a:rPr lang="en-US" sz="2000" dirty="0">
                <a:solidFill>
                  <a:schemeClr val="tx1"/>
                </a:solidFill>
              </a:rPr>
              <a:t>File system</a:t>
            </a:r>
            <a:r>
              <a:rPr lang="ru-RU" sz="2000" dirty="0">
                <a:solidFill>
                  <a:schemeClr val="tx1"/>
                </a:solidFill>
              </a:rPr>
              <a:t>”, “</a:t>
            </a:r>
            <a:r>
              <a:rPr lang="en-US" sz="2000" dirty="0">
                <a:solidFill>
                  <a:schemeClr val="tx1"/>
                </a:solidFill>
              </a:rPr>
              <a:t>mount</a:t>
            </a:r>
            <a:r>
              <a:rPr lang="ru-RU" sz="2000" dirty="0">
                <a:solidFill>
                  <a:schemeClr val="tx1"/>
                </a:solidFill>
              </a:rPr>
              <a:t>”)</a:t>
            </a:r>
            <a:r>
              <a:rPr lang="vi-VN" sz="2000" dirty="0">
                <a:solidFill>
                  <a:schemeClr val="tx1"/>
                </a:solidFill>
              </a:rPr>
              <a:t>.</a:t>
            </a:r>
            <a:endParaRPr lang="ru-RU" sz="2000" dirty="0">
              <a:solidFill>
                <a:schemeClr val="tx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947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Легкий дым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42</TotalTime>
  <Words>78</Words>
  <Application>Microsoft Office PowerPoint</Application>
  <PresentationFormat>Широкоэкранный</PresentationFormat>
  <Paragraphs>38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Tahoma</vt:lpstr>
      <vt:lpstr>Wingdings 3</vt:lpstr>
      <vt:lpstr>Легкий дым</vt:lpstr>
      <vt:lpstr>Отчет по лабораторной работе №1</vt:lpstr>
      <vt:lpstr>Цель работы и задание</vt:lpstr>
      <vt:lpstr>Ход работы.  Создание каталога для виртуальных машин</vt:lpstr>
      <vt:lpstr>Ход работы. Создание виртуальной машины</vt:lpstr>
      <vt:lpstr>Ход работы. Настройка установки ОС и создание учетной записи</vt:lpstr>
      <vt:lpstr>Ход работы. Подключение образа диска дополнений гостевой ОС</vt:lpstr>
      <vt:lpstr>Вывод</vt:lpstr>
      <vt:lpstr>Домашнее задание</vt:lpstr>
      <vt:lpstr>Домашнее задание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Отчет по лабораторной работе №1</dc:title>
  <dc:creator>Елизавета .</dc:creator>
  <cp:lastModifiedBy>Елизавета .</cp:lastModifiedBy>
  <cp:revision>5</cp:revision>
  <dcterms:created xsi:type="dcterms:W3CDTF">2022-04-23T14:16:22Z</dcterms:created>
  <dcterms:modified xsi:type="dcterms:W3CDTF">2022-04-23T14:58:45Z</dcterms:modified>
</cp:coreProperties>
</file>

<file path=docProps/thumbnail.jpeg>
</file>